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Lynne - introduce the team (Slides 1-2, </a:t>
            </a:r>
            <a:r>
              <a:rPr lang="en" u="sng"/>
              <a:t>3 minutes</a:t>
            </a:r>
            <a:r>
              <a:rPr lang="en"/>
              <a:t>) 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a0b16183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a0b16183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Lynne </a:t>
            </a:r>
            <a:r>
              <a:rPr lang="en">
                <a:solidFill>
                  <a:schemeClr val="dk1"/>
                </a:solidFill>
              </a:rPr>
              <a:t>(Slides 1-2 = </a:t>
            </a:r>
            <a:r>
              <a:rPr lang="en" u="sng">
                <a:solidFill>
                  <a:schemeClr val="dk1"/>
                </a:solidFill>
              </a:rPr>
              <a:t>3 minutes</a:t>
            </a:r>
            <a:r>
              <a:rPr lang="en">
                <a:solidFill>
                  <a:schemeClr val="dk1"/>
                </a:solidFill>
              </a:rPr>
              <a:t>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b69a14bc3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3b69a14bc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Greg - (Slides 3-4 = </a:t>
            </a:r>
            <a:r>
              <a:rPr b="1" lang="en" u="sng"/>
              <a:t>4 minutes</a:t>
            </a:r>
            <a:r>
              <a:rPr b="1" lang="en"/>
              <a:t>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b86a2ff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b86a2ff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Greg - </a:t>
            </a:r>
            <a:r>
              <a:rPr b="1" lang="en">
                <a:solidFill>
                  <a:schemeClr val="dk1"/>
                </a:solidFill>
              </a:rPr>
              <a:t>(Slides 3-4 = </a:t>
            </a:r>
            <a:r>
              <a:rPr b="1" lang="en" u="sng">
                <a:solidFill>
                  <a:schemeClr val="dk1"/>
                </a:solidFill>
              </a:rPr>
              <a:t>4 minutes</a:t>
            </a:r>
            <a:r>
              <a:rPr b="1" lang="en">
                <a:solidFill>
                  <a:schemeClr val="dk1"/>
                </a:solidFill>
              </a:rPr>
              <a:t>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ced5529c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ced5529c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cc9743c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cc9743c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cd157d2b0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cd157d2b0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cd157d2b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cd157d2b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ced5529c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ced5529c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Gaudian 8 minutes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WejBcGAsqnlCaqT9WMAtLhL-I_-npw6V/view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T-JIH-GkNBEAYPvoFdV7yb2e6ovYzlKA/view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i5lIaYdoG4IEXqP_8U9ppdPzwz_884Dd/view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MQmCAsYrjUjrZ5GlB9oMWROmQqtztvjm/view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1w0gck1wzc5Y4rltaVDEB4jJFv_JFlYI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773652" y="2945563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Comprehensive Assessment Systems Inform Instruction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4306950" y="2656613"/>
            <a:ext cx="530100" cy="34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400" y="90075"/>
            <a:ext cx="271462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1076175" y="559025"/>
            <a:ext cx="1568100" cy="129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>
            <p:ph type="ctrTitle"/>
          </p:nvPr>
        </p:nvSpPr>
        <p:spPr>
          <a:xfrm>
            <a:off x="1680300" y="1556700"/>
            <a:ext cx="5783400" cy="121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FFF2CC"/>
                </a:solidFill>
              </a:rPr>
              <a:t>Assessment</a:t>
            </a:r>
            <a:endParaRPr sz="7500">
              <a:solidFill>
                <a:srgbClr val="FFF2CC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50" y="123413"/>
            <a:ext cx="213360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6299500" y="4247600"/>
            <a:ext cx="1446900" cy="34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7312600" y="3297650"/>
            <a:ext cx="755100" cy="100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87900" y="3229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2CC"/>
                </a:solidFill>
              </a:rPr>
              <a:t>Comprehensive Assessments	</a:t>
            </a:r>
            <a:endParaRPr sz="4400">
              <a:solidFill>
                <a:srgbClr val="FFF2CC"/>
              </a:solidFill>
            </a:endParaRPr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280550" y="1367275"/>
            <a:ext cx="8475600" cy="32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Universal Screening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/>
              <a:t>Progress Monitoring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/>
              <a:t>Benchmarks/Interim Assessments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/>
              <a:t>Common Formative Assessments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/>
              <a:t>Social and Emotional Learning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300"/>
              <a:t>State and Federally Mandated Assessments</a:t>
            </a:r>
            <a:endParaRPr sz="2300"/>
          </a:p>
        </p:txBody>
      </p:sp>
      <p:pic>
        <p:nvPicPr>
          <p:cNvPr descr="Screen Shot 2016-12-11 at 9.00.13 PM.png"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271" y="1367275"/>
            <a:ext cx="3993899" cy="24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211275" y="155875"/>
            <a:ext cx="8368200" cy="9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FFF2CC"/>
                </a:solidFill>
              </a:rPr>
              <a:t>Universal Screening </a:t>
            </a:r>
            <a:endParaRPr sz="5100">
              <a:solidFill>
                <a:srgbClr val="FFF2CC"/>
              </a:solidFill>
            </a:endParaRPr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87900" y="1402775"/>
            <a:ext cx="83682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NNAT3 (Grade 1) and CogAT (Grade 2)</a:t>
            </a:r>
            <a:endParaRPr sz="2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900"/>
              <a:t>MAP (Grades K-5)</a:t>
            </a:r>
            <a:endParaRPr sz="2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900"/>
              <a:t>VKRP (Pre-K - Kindergarten)</a:t>
            </a:r>
            <a:endParaRPr sz="2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900"/>
              <a:t>PALS (Grades K-2)</a:t>
            </a:r>
            <a:endParaRPr sz="2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900"/>
              <a:t>DIBELS </a:t>
            </a:r>
            <a:r>
              <a:rPr lang="en" sz="2900"/>
              <a:t>(Grades K-5)</a:t>
            </a:r>
            <a:endParaRPr sz="2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55875" y="73575"/>
            <a:ext cx="88947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NNAT3 (1st Grade) </a:t>
            </a:r>
            <a:r>
              <a:rPr lang="en" sz="3400">
                <a:solidFill>
                  <a:srgbClr val="FFF2CC"/>
                </a:solidFill>
              </a:rPr>
              <a:t>and</a:t>
            </a:r>
            <a:r>
              <a:rPr lang="en" sz="3400"/>
              <a:t> CogAT (2nd Grade)</a:t>
            </a:r>
            <a:endParaRPr sz="3400"/>
          </a:p>
        </p:txBody>
      </p:sp>
      <p:pic>
        <p:nvPicPr>
          <p:cNvPr id="89" name="Google Shape;89;p16" title="CogAT NNAT Video (Chapuis)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510" y="744175"/>
            <a:ext cx="6916990" cy="43231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426025" y="1101425"/>
            <a:ext cx="530100" cy="34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211275" y="155875"/>
            <a:ext cx="8782200" cy="9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FFF2CC"/>
                </a:solidFill>
              </a:rPr>
              <a:t>NWEA MAP Growth</a:t>
            </a:r>
            <a:endParaRPr sz="5100">
              <a:solidFill>
                <a:srgbClr val="FFF2CC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975" y="3643875"/>
            <a:ext cx="28575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391225" y="1392300"/>
            <a:ext cx="86022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What is MAP Growth?</a:t>
            </a:r>
            <a:r>
              <a:rPr lang="en" sz="20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math test that adapts to your child’s responses in real-time to measure your child’s skill level.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Why is my child taking MAP Growth?</a:t>
            </a:r>
            <a:r>
              <a:rPr lang="en" sz="20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assessment helps teachers track student performance and growth. Teachers use the results to tailor instruction and set math goals.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What does the score mean?</a:t>
            </a:r>
            <a:r>
              <a:rPr lang="en" sz="20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child’s RIT score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 %ile shows how their math skills compare to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similar students nationwide.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 title="PTA EL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00" y="115425"/>
            <a:ext cx="8729176" cy="48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 title="Benchmark:Commom Assessments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25" y="51225"/>
            <a:ext cx="8747225" cy="48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 title="Screen Recording 2023-05-02 at 8.17.41 AM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250" y="97600"/>
            <a:ext cx="8798673" cy="49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 title="Screen Recording 2023-05-02 at 12.43.22 PM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50" y="724700"/>
            <a:ext cx="6742625" cy="42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6848675" y="2215225"/>
            <a:ext cx="210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Cathy Gaudian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catherine.gaudian@apsva.us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547050" y="101325"/>
            <a:ext cx="7139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State and Federally Mandated</a:t>
            </a:r>
            <a:r>
              <a:rPr lang="en" sz="3700">
                <a:latin typeface="Roboto"/>
                <a:ea typeface="Roboto"/>
                <a:cs typeface="Roboto"/>
                <a:sym typeface="Roboto"/>
              </a:rPr>
              <a:t> Assessments</a:t>
            </a:r>
            <a:endParaRPr sz="3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